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9" r:id="rId4"/>
    <p:sldId id="574" r:id="rId5"/>
    <p:sldId id="256" r:id="rId6"/>
    <p:sldId id="257" r:id="rId7"/>
    <p:sldId id="25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4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D1D92C-0294-4E57-A522-26D29FE29CF1}"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1D92C-0294-4E57-A522-26D29FE29CF1}"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1D92C-0294-4E57-A522-26D29FE29CF1}"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1D92C-0294-4E57-A522-26D29FE29CF1}"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D1D92C-0294-4E57-A522-26D29FE29CF1}" type="datetimeFigureOut">
              <a:rPr lang="en-US" smtClean="0"/>
              <a:t>12/15/2018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D1D92C-0294-4E57-A522-26D29FE29CF1}"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D1D92C-0294-4E57-A522-26D29FE29CF1}" type="datetimeFigureOut">
              <a:rPr lang="en-US" smtClean="0"/>
              <a:t>12/15/2018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D1D92C-0294-4E57-A522-26D29FE29CF1}" type="datetimeFigureOut">
              <a:rPr lang="en-US" smtClean="0"/>
              <a:t>12/15/2018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1D92C-0294-4E57-A522-26D29FE29CF1}" type="datetimeFigureOut">
              <a:rPr lang="en-US" smtClean="0"/>
              <a:t>12/15/2018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D1D92C-0294-4E57-A522-26D29FE29CF1}"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D1D92C-0294-4E57-A522-26D29FE29CF1}" type="datetimeFigureOut">
              <a:rPr lang="en-US" smtClean="0"/>
              <a:t>12/15/2018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2B8A8-8213-4487-B68A-9334207136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1D92C-0294-4E57-A522-26D29FE29CF1}" type="datetimeFigureOut">
              <a:rPr lang="en-US" smtClean="0"/>
              <a:t>12/15/2018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B8A8-8213-4487-B68A-9334207136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DTI Course</a:t>
            </a:r>
          </a:p>
        </p:txBody>
      </p:sp>
      <p:sp>
        <p:nvSpPr>
          <p:cNvPr id="3" name="Content Placeholder 2"/>
          <p:cNvSpPr>
            <a:spLocks noGrp="1"/>
          </p:cNvSpPr>
          <p:nvPr>
            <p:ph idx="1"/>
          </p:nvPr>
        </p:nvSpPr>
        <p:spPr>
          <a:xfrm>
            <a:off x="152400" y="1600200"/>
            <a:ext cx="8686800" cy="4525963"/>
          </a:xfr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b="1" dirty="0">
              <a:ln/>
              <a:solidFill>
                <a:schemeClr val="accent3"/>
              </a:solidFill>
            </a:endParaRPr>
          </a:p>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Bring your computer and you will be guided through the steps to reconstruct  the white matter fibers of the brain, inspect fibers reaching gray matter nuclei, measure fractional anisotropy, parallel and perpendicular diffusivity</a:t>
            </a:r>
          </a:p>
          <a:p>
            <a:r>
              <a:rPr lang="en-US"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HANDS ON APPROACH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Faculty</a:t>
            </a:r>
          </a:p>
        </p:txBody>
      </p:sp>
      <p:sp>
        <p:nvSpPr>
          <p:cNvPr id="3" name="Content Placeholder 2"/>
          <p:cNvSpPr>
            <a:spLocks noGrp="1"/>
          </p:cNvSpPr>
          <p:nvPr>
            <p:ph idx="1"/>
          </p:nvPr>
        </p:nvSpPr>
        <p:spPr>
          <a:xfrm>
            <a:off x="26233" y="1600200"/>
            <a:ext cx="8991600" cy="4525963"/>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indent="0">
              <a:buNone/>
            </a:pPr>
            <a:r>
              <a:rPr lang="en-US" b="1" dirty="0">
                <a:ln/>
              </a:rPr>
              <a:t>Eduardo González-Toledo </a:t>
            </a:r>
            <a:r>
              <a:rPr lang="en-US" b="1" dirty="0" err="1">
                <a:ln/>
              </a:rPr>
              <a:t>MD,PhD</a:t>
            </a:r>
            <a:endParaRPr lang="en-US" b="1" dirty="0">
              <a:ln/>
            </a:endParaRPr>
          </a:p>
          <a:p>
            <a:pPr marL="0" indent="0">
              <a:buNone/>
            </a:pPr>
            <a:r>
              <a:rPr lang="en-US" sz="2800" b="1" i="1" dirty="0">
                <a:ln/>
              </a:rPr>
              <a:t>Professor of Radiology, Neurology and Anesthesiology</a:t>
            </a:r>
          </a:p>
          <a:p>
            <a:pPr marL="0" indent="0">
              <a:buNone/>
            </a:pPr>
            <a:r>
              <a:rPr lang="en-US" sz="2800" b="1" i="1" dirty="0">
                <a:ln/>
              </a:rPr>
              <a:t>LSU School of Medicine</a:t>
            </a:r>
          </a:p>
          <a:p>
            <a:pPr marL="0" indent="0">
              <a:buNone/>
            </a:pPr>
            <a:r>
              <a:rPr lang="en-US" sz="2800" b="1" i="1" dirty="0">
                <a:ln/>
              </a:rPr>
              <a:t>Louisiana USA</a:t>
            </a:r>
          </a:p>
          <a:p>
            <a:pPr marL="0" indent="0">
              <a:buNone/>
            </a:pPr>
            <a:r>
              <a:rPr lang="en-US" sz="2800" b="1" i="1" dirty="0">
                <a:ln/>
              </a:rPr>
              <a:t>Director of Neuroradiology and Research</a:t>
            </a:r>
          </a:p>
          <a:p>
            <a:pPr marL="0" indent="0">
              <a:buNone/>
            </a:pPr>
            <a:r>
              <a:rPr lang="en-US" sz="2800" b="1" i="1" dirty="0">
                <a:ln/>
              </a:rPr>
              <a:t>Department of Radiology</a:t>
            </a:r>
          </a:p>
          <a:p>
            <a:pPr marL="0" indent="0">
              <a:buNone/>
            </a:pPr>
            <a:r>
              <a:rPr lang="en-US" sz="2800" b="1" i="1" dirty="0">
                <a:ln/>
              </a:rPr>
              <a:t>Ochsner-LSU Health</a:t>
            </a:r>
          </a:p>
        </p:txBody>
      </p:sp>
      <p:pic>
        <p:nvPicPr>
          <p:cNvPr id="5" name="Picture 4">
            <a:extLst>
              <a:ext uri="{FF2B5EF4-FFF2-40B4-BE49-F238E27FC236}">
                <a16:creationId xmlns:a16="http://schemas.microsoft.com/office/drawing/2014/main" id="{78E1FCF0-F799-4B9D-A628-816A72D40A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2682173"/>
            <a:ext cx="2286000" cy="3429000"/>
          </a:xfrm>
          <a:prstGeom prst="rect">
            <a:avLst/>
          </a:prstGeom>
        </p:spPr>
      </p:pic>
      <p:pic>
        <p:nvPicPr>
          <p:cNvPr id="7" name="Picture 6">
            <a:extLst>
              <a:ext uri="{FF2B5EF4-FFF2-40B4-BE49-F238E27FC236}">
                <a16:creationId xmlns:a16="http://schemas.microsoft.com/office/drawing/2014/main" id="{42C0F8A4-1705-4BC1-8DF6-7A58BC9BA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567" y="159987"/>
            <a:ext cx="1981200" cy="1981200"/>
          </a:xfrm>
          <a:prstGeom prst="rect">
            <a:avLst/>
          </a:prstGeom>
        </p:spPr>
      </p:pic>
      <p:pic>
        <p:nvPicPr>
          <p:cNvPr id="9" name="Picture 8">
            <a:extLst>
              <a:ext uri="{FF2B5EF4-FFF2-40B4-BE49-F238E27FC236}">
                <a16:creationId xmlns:a16="http://schemas.microsoft.com/office/drawing/2014/main" id="{7E25A379-3411-448E-934C-B7264EB0E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95" y="5257800"/>
            <a:ext cx="3524693" cy="685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DTI ( Diffusion tensor Imaging)</a:t>
            </a:r>
          </a:p>
        </p:txBody>
      </p:sp>
      <p:sp>
        <p:nvSpPr>
          <p:cNvPr id="3" name="Content Placeholder 2"/>
          <p:cNvSpPr>
            <a:spLocks noGrp="1"/>
          </p:cNvSpPr>
          <p:nvPr>
            <p:ph idx="1"/>
          </p:nvPr>
        </p:nvSpPr>
        <p:spPr>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endParaRPr lang="en-US" b="1" dirty="0">
              <a:ln/>
              <a:solidFill>
                <a:schemeClr val="accent3"/>
              </a:solidFill>
            </a:endParaRPr>
          </a:p>
          <a:p>
            <a:r>
              <a:rPr lang="en-US"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Tractography</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Fractional anisotropy and color map</a:t>
            </a:r>
          </a:p>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Measurements in white matter tracts:</a:t>
            </a:r>
          </a:p>
          <a:p>
            <a:r>
              <a:rPr lang="en-US"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Fractional anisotropy (integrity of  bundles)</a:t>
            </a:r>
          </a:p>
          <a:p>
            <a:r>
              <a:rPr lang="en-US"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Parallel diffusivity (axonal integrity)</a:t>
            </a:r>
          </a:p>
          <a:p>
            <a:r>
              <a:rPr lang="en-US"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Perpendicular diffusivity (myelin integrity)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scene3d>
              <a:camera prst="orthographicFront"/>
              <a:lightRig rig="soft" dir="t">
                <a:rot lat="0" lon="0" rev="16800000"/>
              </a:lightRig>
            </a:scene3d>
            <a:sp3d prstMaterial="softEdge">
              <a:bevelT w="38100" h="38100"/>
            </a:sp3d>
          </a:bodyPr>
          <a:lstStyle/>
          <a:p>
            <a:r>
              <a:rPr lang="en-US" sz="3600" b="1" dirty="0">
                <a:effectLst>
                  <a:outerShdw blurRad="38100" dist="38100" dir="2700000" algn="tl">
                    <a:srgbClr val="000000">
                      <a:alpha val="43137"/>
                    </a:srgbClr>
                  </a:outerShdw>
                </a:effectLst>
              </a:rPr>
              <a:t>DTI: fiber tracking</a:t>
            </a:r>
          </a:p>
        </p:txBody>
      </p:sp>
      <p:pic>
        <p:nvPicPr>
          <p:cNvPr id="1026" name="Picture 2" descr="N:\MS MITCHELL BRAVO DTI ENHANCING\tube1.PNG"/>
          <p:cNvPicPr>
            <a:picLocks noChangeAspect="1" noChangeArrowheads="1"/>
          </p:cNvPicPr>
          <p:nvPr/>
        </p:nvPicPr>
        <p:blipFill rotWithShape="1">
          <a:blip r:embed="rId2">
            <a:extLst>
              <a:ext uri="{28A0092B-C50C-407E-A947-70E740481C1C}">
                <a14:useLocalDpi xmlns:a14="http://schemas.microsoft.com/office/drawing/2010/main" val="0"/>
              </a:ext>
            </a:extLst>
          </a:blip>
          <a:srcRect r="13161"/>
          <a:stretch/>
        </p:blipFill>
        <p:spPr bwMode="auto">
          <a:xfrm>
            <a:off x="6096000" y="2238374"/>
            <a:ext cx="3009900" cy="37732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MS MITCHELL BRAVO DTI ENHANCING\nm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1" y="2237053"/>
            <a:ext cx="3181736" cy="37530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32527" y="1775387"/>
            <a:ext cx="1245854"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a:solidFill>
                  <a:srgbClr val="FF0000"/>
                </a:solidFill>
                <a:effectLst>
                  <a:outerShdw blurRad="38100" dist="38100" dir="2700000" algn="tl">
                    <a:srgbClr val="000000">
                      <a:alpha val="43137"/>
                    </a:srgbClr>
                  </a:outerShdw>
                </a:effectLst>
              </a:rPr>
              <a:t>Normal</a:t>
            </a:r>
          </a:p>
        </p:txBody>
      </p:sp>
      <p:sp>
        <p:nvSpPr>
          <p:cNvPr id="4" name="TextBox 3"/>
          <p:cNvSpPr txBox="1"/>
          <p:nvPr/>
        </p:nvSpPr>
        <p:spPr>
          <a:xfrm>
            <a:off x="4681919" y="1748135"/>
            <a:ext cx="646331"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a:solidFill>
                  <a:srgbClr val="FF0000"/>
                </a:solidFill>
                <a:effectLst>
                  <a:outerShdw blurRad="38100" dist="38100" dir="2700000" algn="tl">
                    <a:srgbClr val="000000">
                      <a:alpha val="43137"/>
                    </a:srgbClr>
                  </a:outerShdw>
                </a:effectLst>
              </a:rPr>
              <a:t>MS</a:t>
            </a:r>
          </a:p>
        </p:txBody>
      </p:sp>
      <p:pic>
        <p:nvPicPr>
          <p:cNvPr id="1028" name="Picture 4" descr="L:\WD SmartWare.swstor\MEDICAL IMAGES AND PAPERS\LAST CASES DECEMBER 2012\MULTIPLE SCLEROSIS\MS BRAVO DTI\tubes.PNG"/>
          <p:cNvPicPr>
            <a:picLocks noChangeAspect="1" noChangeArrowheads="1"/>
          </p:cNvPicPr>
          <p:nvPr/>
        </p:nvPicPr>
        <p:blipFill rotWithShape="1">
          <a:blip r:embed="rId4">
            <a:extLst>
              <a:ext uri="{28A0092B-C50C-407E-A947-70E740481C1C}">
                <a14:useLocalDpi xmlns:a14="http://schemas.microsoft.com/office/drawing/2010/main" val="0"/>
              </a:ext>
            </a:extLst>
          </a:blip>
          <a:srcRect l="6993" t="8404"/>
          <a:stretch/>
        </p:blipFill>
        <p:spPr bwMode="auto">
          <a:xfrm>
            <a:off x="3163541" y="2238374"/>
            <a:ext cx="3075050" cy="3751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79864" y="1776709"/>
            <a:ext cx="1842171"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a:solidFill>
                  <a:srgbClr val="FF0000"/>
                </a:solidFill>
                <a:effectLst>
                  <a:outerShdw blurRad="38100" dist="38100" dir="2700000" algn="tl">
                    <a:srgbClr val="000000">
                      <a:alpha val="43137"/>
                    </a:srgbClr>
                  </a:outerShdw>
                </a:effectLst>
              </a:rPr>
              <a:t>MS chronic</a:t>
            </a:r>
          </a:p>
        </p:txBody>
      </p:sp>
    </p:spTree>
    <p:extLst>
      <p:ext uri="{BB962C8B-B14F-4D97-AF65-F5344CB8AC3E}">
        <p14:creationId xmlns:p14="http://schemas.microsoft.com/office/powerpoint/2010/main" val="269127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2" y="1661524"/>
            <a:ext cx="3920318" cy="4800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8571" t="7650"/>
          <a:stretch>
            <a:fillRect/>
          </a:stretch>
        </p:blipFill>
        <p:spPr>
          <a:xfrm>
            <a:off x="3997879" y="304800"/>
            <a:ext cx="5146121" cy="29120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200400"/>
            <a:ext cx="5181600" cy="3261724"/>
          </a:xfrm>
          <a:prstGeom prst="rect">
            <a:avLst/>
          </a:prstGeom>
        </p:spPr>
      </p:pic>
      <p:sp>
        <p:nvSpPr>
          <p:cNvPr id="7" name="TextBox 6"/>
          <p:cNvSpPr txBox="1"/>
          <p:nvPr/>
        </p:nvSpPr>
        <p:spPr>
          <a:xfrm>
            <a:off x="4419600" y="2971800"/>
            <a:ext cx="3943515"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b="1" dirty="0">
                <a:effectLst>
                  <a:outerShdw blurRad="38100" dist="38100" dir="2700000" algn="tl">
                    <a:srgbClr val="000000">
                      <a:alpha val="43137"/>
                    </a:srgbClr>
                  </a:outerShdw>
                </a:effectLst>
              </a:rPr>
              <a:t>Poor development of </a:t>
            </a:r>
            <a:r>
              <a:rPr lang="en-US" b="1" dirty="0" err="1">
                <a:effectLst>
                  <a:outerShdw blurRad="38100" dist="38100" dir="2700000" algn="tl">
                    <a:srgbClr val="000000">
                      <a:alpha val="43137"/>
                    </a:srgbClr>
                  </a:outerShdw>
                </a:effectLst>
              </a:rPr>
              <a:t>arcuate</a:t>
            </a:r>
            <a:r>
              <a:rPr lang="en-US" b="1" dirty="0">
                <a:effectLst>
                  <a:outerShdw blurRad="38100" dist="38100" dir="2700000" algn="tl">
                    <a:srgbClr val="000000">
                      <a:alpha val="43137"/>
                    </a:srgbClr>
                  </a:outerShdw>
                </a:effectLst>
              </a:rPr>
              <a:t> fasciculus</a:t>
            </a:r>
          </a:p>
        </p:txBody>
      </p:sp>
      <p:sp>
        <p:nvSpPr>
          <p:cNvPr id="2" name="TextBox 1">
            <a:extLst>
              <a:ext uri="{FF2B5EF4-FFF2-40B4-BE49-F238E27FC236}">
                <a16:creationId xmlns:a16="http://schemas.microsoft.com/office/drawing/2014/main" id="{0920A145-DB54-44CA-8BCF-27C4869B1C2A}"/>
              </a:ext>
            </a:extLst>
          </p:cNvPr>
          <p:cNvSpPr txBox="1"/>
          <p:nvPr/>
        </p:nvSpPr>
        <p:spPr>
          <a:xfrm>
            <a:off x="685800" y="1066800"/>
            <a:ext cx="25146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Dysplastic cortex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RESTING STATE FMRI\CASES rFMRI\LAST CASES\PSYCHIC AKINESIA AUTO ACTIVATION DEFICIT\NORMAL DTI\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64" b="16968"/>
          <a:stretch/>
        </p:blipFill>
        <p:spPr bwMode="auto">
          <a:xfrm>
            <a:off x="4371373" y="0"/>
            <a:ext cx="4772627" cy="33527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RESTING STATE FMRI\CASES rFMRI\LAST CASES\PSYCHIC AKINESIA AUTO ACTIVATION DEFICIT\06.JPG"/>
          <p:cNvPicPr>
            <a:picLocks noChangeAspect="1" noChangeArrowheads="1"/>
          </p:cNvPicPr>
          <p:nvPr/>
        </p:nvPicPr>
        <p:blipFill>
          <a:blip r:embed="rId3" cstate="print">
            <a:extLst>
              <a:ext uri="{28A0092B-C50C-407E-A947-70E740481C1C}">
                <a14:useLocalDpi xmlns:a14="http://schemas.microsoft.com/office/drawing/2010/main" val="0"/>
              </a:ext>
            </a:extLst>
          </a:blip>
          <a:srcRect b="8041"/>
          <a:stretch>
            <a:fillRect/>
          </a:stretch>
        </p:blipFill>
        <p:spPr bwMode="auto">
          <a:xfrm>
            <a:off x="5334000" y="32004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RESTING STATE FMRI\CASES rFMRI\LAST CASES\PSYCHIC AKINESIA AUTO ACTIVATION DEFICIT\T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373826" cy="609600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77200" y="2819400"/>
            <a:ext cx="868443"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b="1" dirty="0">
                <a:effectLst>
                  <a:outerShdw blurRad="38100" dist="38100" dir="2700000" algn="tl">
                    <a:srgbClr val="000000">
                      <a:alpha val="43137"/>
                    </a:srgbClr>
                  </a:outerShdw>
                </a:effectLst>
              </a:rPr>
              <a:t>Patient</a:t>
            </a:r>
          </a:p>
        </p:txBody>
      </p:sp>
      <p:sp>
        <p:nvSpPr>
          <p:cNvPr id="7" name="TextBox 6"/>
          <p:cNvSpPr txBox="1"/>
          <p:nvPr/>
        </p:nvSpPr>
        <p:spPr>
          <a:xfrm>
            <a:off x="8229600" y="5638800"/>
            <a:ext cx="889859"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b="1" dirty="0">
                <a:effectLst>
                  <a:outerShdw blurRad="38100" dist="38100" dir="2700000" algn="tl">
                    <a:srgbClr val="000000">
                      <a:alpha val="43137"/>
                    </a:srgbClr>
                  </a:outerShdw>
                </a:effectLst>
              </a:rPr>
              <a:t>Control</a:t>
            </a:r>
          </a:p>
        </p:txBody>
      </p:sp>
      <p:sp>
        <p:nvSpPr>
          <p:cNvPr id="2" name="TextBox 1">
            <a:extLst>
              <a:ext uri="{FF2B5EF4-FFF2-40B4-BE49-F238E27FC236}">
                <a16:creationId xmlns:a16="http://schemas.microsoft.com/office/drawing/2014/main" id="{9BB3D4AC-D66D-4D38-9F34-CAED713D639E}"/>
              </a:ext>
            </a:extLst>
          </p:cNvPr>
          <p:cNvSpPr txBox="1"/>
          <p:nvPr/>
        </p:nvSpPr>
        <p:spPr>
          <a:xfrm>
            <a:off x="3656351" y="0"/>
            <a:ext cx="17526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rPr>
              <a:t>CO poisoning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819400"/>
            <a:ext cx="4416481" cy="4038600"/>
          </a:xfrm>
          <a:prstGeom prst="rect">
            <a:avLst/>
          </a:prstGeom>
          <a:ln>
            <a:solidFill>
              <a:srgbClr val="C00000"/>
            </a:solidFill>
          </a:ln>
        </p:spPr>
      </p:pic>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9000" contrast="23000"/>
                    </a14:imgEffect>
                  </a14:imgLayer>
                </a14:imgProps>
              </a:ext>
              <a:ext uri="{28A0092B-C50C-407E-A947-70E740481C1C}">
                <a14:useLocalDpi xmlns:a14="http://schemas.microsoft.com/office/drawing/2010/main" val="0"/>
              </a:ext>
            </a:extLst>
          </a:blip>
          <a:srcRect l="16576" t="20129" r="16576" b="27412"/>
          <a:stretch/>
        </p:blipFill>
        <p:spPr>
          <a:xfrm>
            <a:off x="4344500" y="2819400"/>
            <a:ext cx="4799500" cy="4038600"/>
          </a:xfrm>
          <a:prstGeom prst="rect">
            <a:avLst/>
          </a:prstGeom>
          <a:ln>
            <a:solidFill>
              <a:srgbClr val="C00000"/>
            </a:solidFill>
          </a:ln>
        </p:spPr>
      </p:pic>
      <p:graphicFrame>
        <p:nvGraphicFramePr>
          <p:cNvPr id="4" name="Table 3"/>
          <p:cNvGraphicFramePr>
            <a:graphicFrameLocks noGrp="1"/>
          </p:cNvGraphicFramePr>
          <p:nvPr>
            <p:extLst>
              <p:ext uri="{D42A27DB-BD31-4B8C-83A1-F6EECF244321}">
                <p14:modId xmlns:p14="http://schemas.microsoft.com/office/powerpoint/2010/main" val="4021507636"/>
              </p:ext>
            </p:extLst>
          </p:nvPr>
        </p:nvGraphicFramePr>
        <p:xfrm>
          <a:off x="0" y="0"/>
          <a:ext cx="7010400" cy="23164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129880">
                <a:tc>
                  <a:txBody>
                    <a:bodyPr/>
                    <a:lstStyle/>
                    <a:p>
                      <a:r>
                        <a:rPr lang="en-US" sz="3200" dirty="0"/>
                        <a:t>ROI</a:t>
                      </a:r>
                    </a:p>
                  </a:txBody>
                  <a:tcPr/>
                </a:tc>
                <a:tc>
                  <a:txBody>
                    <a:bodyPr/>
                    <a:lstStyle/>
                    <a:p>
                      <a:r>
                        <a:rPr lang="en-US" sz="3200" dirty="0"/>
                        <a:t>FA</a:t>
                      </a:r>
                    </a:p>
                  </a:txBody>
                  <a:tcPr/>
                </a:tc>
                <a:extLst>
                  <a:ext uri="{0D108BD9-81ED-4DB2-BD59-A6C34878D82A}">
                    <a16:rowId xmlns:a16="http://schemas.microsoft.com/office/drawing/2014/main" val="10000"/>
                  </a:ext>
                </a:extLst>
              </a:tr>
              <a:tr h="129880">
                <a:tc>
                  <a:txBody>
                    <a:bodyPr/>
                    <a:lstStyle/>
                    <a:p>
                      <a:r>
                        <a:rPr lang="en-US" sz="3200" b="1" dirty="0">
                          <a:effectLst>
                            <a:outerShdw blurRad="38100" dist="38100" dir="2700000" algn="tl">
                              <a:srgbClr val="000000">
                                <a:alpha val="43137"/>
                              </a:srgbClr>
                            </a:outerShdw>
                          </a:effectLst>
                        </a:rPr>
                        <a:t>Mass</a:t>
                      </a:r>
                    </a:p>
                  </a:txBody>
                  <a:tcPr>
                    <a:solidFill>
                      <a:srgbClr val="00B050"/>
                    </a:solidFill>
                  </a:tcPr>
                </a:tc>
                <a:tc>
                  <a:txBody>
                    <a:bodyPr/>
                    <a:lstStyle/>
                    <a:p>
                      <a:pPr algn="r" fontAlgn="b"/>
                      <a:r>
                        <a:rPr lang="en-US" sz="3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0.245425</a:t>
                      </a:r>
                    </a:p>
                  </a:txBody>
                  <a:tcPr marL="6350" marR="6350" marT="6350" marB="0" anchor="b"/>
                </a:tc>
                <a:extLst>
                  <a:ext uri="{0D108BD9-81ED-4DB2-BD59-A6C34878D82A}">
                    <a16:rowId xmlns:a16="http://schemas.microsoft.com/office/drawing/2014/main" val="10001"/>
                  </a:ext>
                </a:extLst>
              </a:tr>
              <a:tr h="129880">
                <a:tc>
                  <a:txBody>
                    <a:bodyPr/>
                    <a:lstStyle/>
                    <a:p>
                      <a:r>
                        <a:rPr lang="en-US" sz="3200" b="1" dirty="0">
                          <a:effectLst>
                            <a:outerShdw blurRad="38100" dist="38100" dir="2700000" algn="tl">
                              <a:srgbClr val="000000">
                                <a:alpha val="43137"/>
                              </a:srgbClr>
                            </a:outerShdw>
                          </a:effectLst>
                        </a:rPr>
                        <a:t>Genu </a:t>
                      </a:r>
                      <a:r>
                        <a:rPr lang="en-US" sz="3200" b="1" dirty="0" err="1">
                          <a:effectLst>
                            <a:outerShdw blurRad="38100" dist="38100" dir="2700000" algn="tl">
                              <a:srgbClr val="000000">
                                <a:alpha val="43137"/>
                              </a:srgbClr>
                            </a:outerShdw>
                          </a:effectLst>
                        </a:rPr>
                        <a:t>c.callosum</a:t>
                      </a:r>
                      <a:endParaRPr lang="en-US" sz="3200" b="1" dirty="0">
                        <a:effectLst>
                          <a:outerShdw blurRad="38100" dist="38100" dir="2700000" algn="tl">
                            <a:srgbClr val="000000">
                              <a:alpha val="43137"/>
                            </a:srgbClr>
                          </a:outerShdw>
                        </a:effectLst>
                      </a:endParaRPr>
                    </a:p>
                  </a:txBody>
                  <a:tcPr>
                    <a:solidFill>
                      <a:srgbClr val="FFFF00"/>
                    </a:solidFill>
                  </a:tcPr>
                </a:tc>
                <a:tc>
                  <a:txBody>
                    <a:bodyPr/>
                    <a:lstStyle/>
                    <a:p>
                      <a:pPr algn="r" fontAlgn="b"/>
                      <a:r>
                        <a:rPr lang="en-US" sz="36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0.597522</a:t>
                      </a:r>
                    </a:p>
                  </a:txBody>
                  <a:tcPr marL="6350" marR="6350" marT="6350" marB="0" anchor="b"/>
                </a:tc>
                <a:extLst>
                  <a:ext uri="{0D108BD9-81ED-4DB2-BD59-A6C34878D82A}">
                    <a16:rowId xmlns:a16="http://schemas.microsoft.com/office/drawing/2014/main" val="10002"/>
                  </a:ext>
                </a:extLst>
              </a:tr>
              <a:tr h="129880">
                <a:tc>
                  <a:txBody>
                    <a:bodyPr/>
                    <a:lstStyle/>
                    <a:p>
                      <a:r>
                        <a:rPr lang="en-US" sz="3200" b="1" dirty="0">
                          <a:solidFill>
                            <a:schemeClr val="bg1"/>
                          </a:solidFill>
                          <a:effectLst>
                            <a:outerShdw blurRad="38100" dist="38100" dir="2700000" algn="tl">
                              <a:srgbClr val="000000">
                                <a:alpha val="43137"/>
                              </a:srgbClr>
                            </a:outerShdw>
                          </a:effectLst>
                        </a:rPr>
                        <a:t>Splenium c. </a:t>
                      </a:r>
                      <a:r>
                        <a:rPr lang="en-US" sz="3200" b="1" dirty="0" err="1">
                          <a:solidFill>
                            <a:schemeClr val="bg1"/>
                          </a:solidFill>
                          <a:effectLst>
                            <a:outerShdw blurRad="38100" dist="38100" dir="2700000" algn="tl">
                              <a:srgbClr val="000000">
                                <a:alpha val="43137"/>
                              </a:srgbClr>
                            </a:outerShdw>
                          </a:effectLst>
                        </a:rPr>
                        <a:t>callosum</a:t>
                      </a:r>
                      <a:endParaRPr lang="en-US" sz="3200" b="1" dirty="0">
                        <a:solidFill>
                          <a:schemeClr val="bg1"/>
                        </a:solidFill>
                        <a:effectLst>
                          <a:outerShdw blurRad="38100" dist="38100" dir="2700000" algn="tl">
                            <a:srgbClr val="000000">
                              <a:alpha val="43137"/>
                            </a:srgbClr>
                          </a:outerShdw>
                        </a:effectLst>
                      </a:endParaRPr>
                    </a:p>
                  </a:txBody>
                  <a:tcPr>
                    <a:solidFill>
                      <a:schemeClr val="accent2">
                        <a:lumMod val="75000"/>
                      </a:schemeClr>
                    </a:solidFill>
                  </a:tcPr>
                </a:tc>
                <a:tc>
                  <a:txBody>
                    <a:bodyPr/>
                    <a:lstStyle/>
                    <a:p>
                      <a:pPr algn="r" fontAlgn="b"/>
                      <a:r>
                        <a:rPr lang="en-US" sz="3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rPr>
                        <a:t>0.725616</a:t>
                      </a:r>
                    </a:p>
                  </a:txBody>
                  <a:tcPr marL="6350" marR="6350" marT="6350" marB="0" anchor="b"/>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5" cstate="print">
            <a:lum bright="17000" contrast="13000"/>
            <a:extLst>
              <a:ext uri="{28A0092B-C50C-407E-A947-70E740481C1C}">
                <a14:useLocalDpi xmlns:a14="http://schemas.microsoft.com/office/drawing/2010/main" val="0"/>
              </a:ext>
            </a:extLst>
          </a:blip>
          <a:stretch>
            <a:fillRect/>
          </a:stretch>
        </p:blipFill>
        <p:spPr>
          <a:xfrm>
            <a:off x="7010400" y="-1"/>
            <a:ext cx="2133600" cy="2849573"/>
          </a:xfrm>
          <a:prstGeom prst="rect">
            <a:avLst/>
          </a:prstGeom>
          <a:ln>
            <a:solidFill>
              <a:srgbClr val="C00000"/>
            </a:solidFill>
          </a:ln>
        </p:spPr>
      </p:pic>
      <p:sp>
        <p:nvSpPr>
          <p:cNvPr id="8" name="TextBox 7"/>
          <p:cNvSpPr txBox="1"/>
          <p:nvPr/>
        </p:nvSpPr>
        <p:spPr>
          <a:xfrm>
            <a:off x="3733800" y="2286000"/>
            <a:ext cx="1035861" cy="58477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200" b="1" dirty="0">
                <a:effectLst>
                  <a:outerShdw blurRad="38100" dist="38100" dir="2700000" algn="tl">
                    <a:srgbClr val="000000">
                      <a:alpha val="43137"/>
                    </a:srgbClr>
                  </a:outerShdw>
                </a:effectLst>
              </a:rPr>
              <a:t>GBM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142</Words>
  <Application>Microsoft Office PowerPoint</Application>
  <PresentationFormat>On-screen Show (4:3)</PresentationFormat>
  <Paragraphs>38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DTI Course</vt:lpstr>
      <vt:lpstr>Faculty</vt:lpstr>
      <vt:lpstr>DTI ( Diffusion tensor Imaging)</vt:lpstr>
      <vt:lpstr>DTI: fiber tracking</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Eduardo Gonzalez'Toledo</cp:lastModifiedBy>
  <cp:revision>18</cp:revision>
  <dcterms:created xsi:type="dcterms:W3CDTF">2018-12-16T00:13:59Z</dcterms:created>
  <dcterms:modified xsi:type="dcterms:W3CDTF">2018-12-16T01:26:54Z</dcterms:modified>
</cp:coreProperties>
</file>